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embeddedFontLst>
    <p:embeddedFont>
      <p:font typeface="Corbel" panose="020B0503020204020204" pitchFamily="34" charset="0"/>
      <p:regular r:id="rId10"/>
      <p:bold r:id="rId11"/>
      <p:italic r:id="rId12"/>
      <p:boldItalic r:id="rId13"/>
    </p:embeddedFont>
    <p:embeddedFont>
      <p:font typeface="Alegreya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0XOwktn6nDne62rbhaEDx3bSW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BB14D7-D6AC-4C25-A73E-8637EA63CFC6}">
  <a:tblStyle styleId="{99BB14D7-D6AC-4C25-A73E-8637EA63CF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7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0" name="Google Shape;20;p7"/>
            <p:cNvSpPr/>
            <p:nvPr/>
          </p:nvSpPr>
          <p:spPr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l" t="t" r="r" b="b"/>
              <a:pathLst>
                <a:path w="670" h="1753" extrusionOk="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Google Shape;21;p7"/>
            <p:cNvSpPr/>
            <p:nvPr/>
          </p:nvSpPr>
          <p:spPr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l" t="t" r="r" b="b"/>
              <a:pathLst>
                <a:path w="652" h="1684" extrusionOk="0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2" name="Google Shape;22;p7"/>
            <p:cNvSpPr/>
            <p:nvPr/>
          </p:nvSpPr>
          <p:spPr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l" t="t" r="r" b="b"/>
              <a:pathLst>
                <a:path w="1697" h="2693" extrusionOk="0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3" name="Google Shape;23;p7"/>
            <p:cNvSpPr/>
            <p:nvPr/>
          </p:nvSpPr>
          <p:spPr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l" t="t" r="r" b="b"/>
              <a:pathLst>
                <a:path w="2099" h="2624" extrusionOk="0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244061"/>
            </a:solidFill>
            <a:ln>
              <a:noFill/>
            </a:ln>
          </p:spPr>
        </p:sp>
        <p:sp>
          <p:nvSpPr>
            <p:cNvPr id="24" name="Google Shape;24;p7"/>
            <p:cNvSpPr/>
            <p:nvPr/>
          </p:nvSpPr>
          <p:spPr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l" t="t" r="r" b="b"/>
              <a:pathLst>
                <a:path w="2883" h="2627" extrusionOk="0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6092"/>
            </a:solidFill>
            <a:ln>
              <a:noFill/>
            </a:ln>
          </p:spPr>
        </p:sp>
        <p:sp>
          <p:nvSpPr>
            <p:cNvPr id="25" name="Google Shape;25;p7"/>
            <p:cNvSpPr/>
            <p:nvPr/>
          </p:nvSpPr>
          <p:spPr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l" t="t" r="r" b="b"/>
              <a:pathLst>
                <a:path w="2258" h="2696" extrusionOk="0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26" name="Google Shape;26;p7"/>
          <p:cNvSpPr txBox="1"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420"/>
              </a:spcBef>
              <a:spcAft>
                <a:spcPts val="0"/>
              </a:spcAft>
              <a:buSzPts val="304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61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/>
          </p:nvPr>
        </p:nvSpPr>
        <p:spPr>
          <a:xfrm>
            <a:off x="5332412" y="5883275"/>
            <a:ext cx="43240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>
            <a:spLocks noGrp="1"/>
          </p:cNvSpPr>
          <p:nvPr>
            <p:ph type="pic" idx="2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rgbClr val="366092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366092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366092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366092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366092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rgbClr val="366092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rgbClr val="366092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rgbClr val="366092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rgbClr val="366092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203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2436811" y="3428999"/>
            <a:ext cx="8532815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610"/>
              <a:buFont typeface="Corbel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Font typeface="Corbel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Font typeface="Corbel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Font typeface="Corbel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Font typeface="Corbel"/>
              <a:buNone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2"/>
          </p:nvPr>
        </p:nvSpPr>
        <p:spPr>
          <a:xfrm>
            <a:off x="1484311" y="4343400"/>
            <a:ext cx="10018711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112" name="Google Shape;112;p20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1484313" y="3886200"/>
            <a:ext cx="1001871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spcBef>
                <a:spcPts val="480"/>
              </a:spcBef>
              <a:spcAft>
                <a:spcPts val="0"/>
              </a:spcAft>
              <a:buSzPts val="348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2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1484312" y="3505200"/>
            <a:ext cx="10018713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 cap="none">
                <a:solidFill>
                  <a:schemeClr val="dk1"/>
                </a:solidFill>
              </a:defRPr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2"/>
          </p:nvPr>
        </p:nvSpPr>
        <p:spPr>
          <a:xfrm>
            <a:off x="1484311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 rot="5400000">
            <a:off x="4931566" y="-780257"/>
            <a:ext cx="3124201" cy="1001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 rot="5400000">
            <a:off x="8065140" y="2353315"/>
            <a:ext cx="5105400" cy="177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 rot="5400000">
            <a:off x="2941483" y="-771371"/>
            <a:ext cx="5105400" cy="801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2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36609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2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3"/>
          </p:nvPr>
        </p:nvSpPr>
        <p:spPr>
          <a:xfrm>
            <a:off x="6880487" y="2667000"/>
            <a:ext cx="462253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36609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4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5262033" y="685799"/>
            <a:ext cx="6240990" cy="510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2750" algn="l"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000"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/>
            </a:lvl2pPr>
            <a:lvl3pPr marL="1371600" lvl="2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marL="1828800" lvl="3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marL="2286000" lvl="4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5pPr>
            <a:lvl6pPr marL="2743200" lvl="5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6pPr>
            <a:lvl7pPr marL="3200400" lvl="6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7pPr>
            <a:lvl8pPr marL="3657600" lvl="7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8pPr>
            <a:lvl9pPr marL="4114800" lvl="8" indent="-357504" algn="l">
              <a:spcBef>
                <a:spcPts val="600"/>
              </a:spcBef>
              <a:spcAft>
                <a:spcPts val="600"/>
              </a:spcAft>
              <a:buSzPts val="2030"/>
              <a:buChar char="•"/>
              <a:defRPr sz="14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2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>
            <a:spLocks noGrp="1"/>
          </p:cNvSpPr>
          <p:nvPr>
            <p:ph type="pic" idx="2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rgbClr val="366092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366092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366092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366092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366092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rgbClr val="366092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rgbClr val="366092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rgbClr val="366092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rgbClr val="366092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1482724" y="3124199"/>
            <a:ext cx="542615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61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CCE4"/>
            </a:gs>
            <a:gs pos="38000">
              <a:srgbClr val="B7CCE4"/>
            </a:gs>
            <a:gs pos="96000">
              <a:srgbClr val="F2F2F2"/>
            </a:gs>
            <a:gs pos="100000">
              <a:srgbClr val="F2F2F2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" name="Google Shape;7;p6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" name="Google Shape;8;p6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9" name="Google Shape;9;p6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0" name="Google Shape;10;p6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4061"/>
            </a:solidFill>
            <a:ln>
              <a:noFill/>
            </a:ln>
          </p:spPr>
        </p:sp>
        <p:sp>
          <p:nvSpPr>
            <p:cNvPr id="11" name="Google Shape;11;p6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66092"/>
            </a:solidFill>
            <a:ln>
              <a:noFill/>
            </a:ln>
          </p:spPr>
        </p:sp>
        <p:sp>
          <p:nvSpPr>
            <p:cNvPr id="12" name="Google Shape;12;p6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3" name="Google Shape;13;p6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49580" algn="l" rtl="0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34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12750" algn="l" rtl="0">
              <a:spcBef>
                <a:spcPts val="600"/>
              </a:spcBef>
              <a:spcAft>
                <a:spcPts val="0"/>
              </a:spcAft>
              <a:buClr>
                <a:srgbClr val="366092"/>
              </a:buClr>
              <a:buSzPts val="2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94335" algn="l" rtl="0">
              <a:spcBef>
                <a:spcPts val="600"/>
              </a:spcBef>
              <a:spcAft>
                <a:spcPts val="0"/>
              </a:spcAft>
              <a:buClr>
                <a:srgbClr val="366092"/>
              </a:buClr>
              <a:buSzPts val="261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75919" algn="l" rtl="0">
              <a:spcBef>
                <a:spcPts val="600"/>
              </a:spcBef>
              <a:spcAft>
                <a:spcPts val="0"/>
              </a:spcAft>
              <a:buClr>
                <a:srgbClr val="366092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7504" algn="l" rtl="0">
              <a:spcBef>
                <a:spcPts val="600"/>
              </a:spcBef>
              <a:spcAft>
                <a:spcPts val="0"/>
              </a:spcAft>
              <a:buClr>
                <a:srgbClr val="366092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7504" algn="l" rtl="0">
              <a:spcBef>
                <a:spcPts val="600"/>
              </a:spcBef>
              <a:spcAft>
                <a:spcPts val="0"/>
              </a:spcAft>
              <a:buClr>
                <a:srgbClr val="366092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7504" algn="l" rtl="0">
              <a:spcBef>
                <a:spcPts val="600"/>
              </a:spcBef>
              <a:spcAft>
                <a:spcPts val="0"/>
              </a:spcAft>
              <a:buClr>
                <a:srgbClr val="366092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7504" algn="l" rtl="0">
              <a:spcBef>
                <a:spcPts val="600"/>
              </a:spcBef>
              <a:spcAft>
                <a:spcPts val="0"/>
              </a:spcAft>
              <a:buClr>
                <a:srgbClr val="366092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7504" algn="l" rtl="0">
              <a:spcBef>
                <a:spcPts val="600"/>
              </a:spcBef>
              <a:spcAft>
                <a:spcPts val="600"/>
              </a:spcAft>
              <a:buClr>
                <a:srgbClr val="366092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"/>
          <p:cNvSpPr txBox="1">
            <a:spLocks noGrp="1"/>
          </p:cNvSpPr>
          <p:nvPr>
            <p:ph type="ctrTitle"/>
          </p:nvPr>
        </p:nvSpPr>
        <p:spPr>
          <a:xfrm>
            <a:off x="1357745" y="1357746"/>
            <a:ext cx="10579202" cy="175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r>
              <a:rPr lang="en-US" sz="4800" b="1" dirty="0" smtClean="0">
                <a:latin typeface="Alegreya"/>
                <a:ea typeface="Alegreya"/>
                <a:cs typeface="Alegreya"/>
                <a:sym typeface="Alegreya"/>
              </a:rPr>
              <a:t>Mrs. P. </a:t>
            </a:r>
            <a:r>
              <a:rPr lang="en-US" sz="4800" b="1" smtClean="0">
                <a:latin typeface="Alegreya"/>
                <a:ea typeface="Alegreya"/>
                <a:cs typeface="Alegreya"/>
                <a:sym typeface="Alegreya"/>
              </a:rPr>
              <a:t>Williams’ </a:t>
            </a:r>
            <a:r>
              <a:rPr lang="en-US" sz="4800" b="1" dirty="0" smtClean="0">
                <a:latin typeface="Alegreya"/>
                <a:ea typeface="Alegreya"/>
                <a:cs typeface="Alegreya"/>
                <a:sym typeface="Alegreya"/>
              </a:rPr>
              <a:t>Pre-AP Biology Class</a:t>
            </a:r>
            <a:endParaRPr sz="4800" b="1" dirty="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43" name="Google Shape;14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8702" y="211950"/>
            <a:ext cx="2815274" cy="138852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73" y="3648622"/>
            <a:ext cx="5694218" cy="29045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>
            <a:spLocks noGrp="1"/>
          </p:cNvSpPr>
          <p:nvPr>
            <p:ph type="title"/>
          </p:nvPr>
        </p:nvSpPr>
        <p:spPr>
          <a:xfrm>
            <a:off x="1484300" y="110175"/>
            <a:ext cx="10018800" cy="11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5300" b="1" dirty="0">
                <a:latin typeface="Alegreya"/>
                <a:ea typeface="Alegreya"/>
                <a:cs typeface="Alegreya"/>
                <a:sym typeface="Alegreya"/>
              </a:rPr>
              <a:t>ABOUT ME</a:t>
            </a:r>
            <a:endParaRPr sz="5300" b="1" dirty="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49" name="Google Shape;149;p2"/>
          <p:cNvSpPr txBox="1">
            <a:spLocks noGrp="1"/>
          </p:cNvSpPr>
          <p:nvPr>
            <p:ph type="body" idx="1"/>
          </p:nvPr>
        </p:nvSpPr>
        <p:spPr>
          <a:xfrm>
            <a:off x="1484300" y="1210875"/>
            <a:ext cx="4895100" cy="4218000"/>
          </a:xfrm>
          <a:prstGeom prst="rect">
            <a:avLst/>
          </a:prstGeom>
          <a:noFill/>
          <a:ln w="38100" cap="flat" cmpd="dbl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en-US" dirty="0" smtClean="0"/>
              <a:t>(Must include picture </a:t>
            </a:r>
            <a:r>
              <a:rPr lang="en-US" b="1" u="sng" dirty="0" smtClean="0"/>
              <a:t>AND </a:t>
            </a:r>
            <a:r>
              <a:rPr lang="en-US" dirty="0" smtClean="0"/>
              <a:t>video)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 lang="en-US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 lang="en-US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 lang="en-US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 lang="en-US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 dirty="0"/>
          </a:p>
        </p:txBody>
      </p:sp>
      <p:sp>
        <p:nvSpPr>
          <p:cNvPr id="150" name="Google Shape;150;p2"/>
          <p:cNvSpPr txBox="1">
            <a:spLocks noGrp="1"/>
          </p:cNvSpPr>
          <p:nvPr>
            <p:ph type="body" idx="2"/>
          </p:nvPr>
        </p:nvSpPr>
        <p:spPr>
          <a:xfrm>
            <a:off x="6607975" y="1210800"/>
            <a:ext cx="4895100" cy="4218000"/>
          </a:xfrm>
          <a:prstGeom prst="rect">
            <a:avLst/>
          </a:prstGeom>
          <a:ln w="38100" cap="flat" cmpd="dbl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600"/>
              </a:spcAft>
              <a:buNone/>
            </a:pPr>
            <a:r>
              <a:rPr lang="en-US" b="1" dirty="0" smtClean="0"/>
              <a:t>Family</a:t>
            </a:r>
            <a:r>
              <a:rPr lang="en-US" dirty="0" smtClean="0"/>
              <a:t>- I have been married for over 20 years to my awesome husband and we four children, and several grandchildren.  I am originally from Alabama.</a:t>
            </a:r>
          </a:p>
          <a:p>
            <a:pPr marL="0" lvl="0" indent="0" rtl="0">
              <a:spcBef>
                <a:spcPts val="360"/>
              </a:spcBef>
              <a:spcAft>
                <a:spcPts val="600"/>
              </a:spcAft>
              <a:buNone/>
            </a:pPr>
            <a:r>
              <a:rPr lang="en-US" b="1" dirty="0" smtClean="0"/>
              <a:t>Education</a:t>
            </a:r>
            <a:r>
              <a:rPr lang="en-US" dirty="0" smtClean="0"/>
              <a:t>- I have a Master degree from Alabama A&amp;M University in Education.  I have been biologically trained at the University of Alabama-Birmingham Alabama, and the University of Kentucky, in the areas of Biotechnology, and Principles of Biomed </a:t>
            </a:r>
          </a:p>
          <a:p>
            <a:pPr marL="0" lvl="0" indent="0" rtl="0">
              <a:spcBef>
                <a:spcPts val="360"/>
              </a:spcBef>
              <a:spcAft>
                <a:spcPts val="600"/>
              </a:spcAft>
              <a:buNone/>
            </a:pPr>
            <a:r>
              <a:rPr lang="en-US" b="1" dirty="0" smtClean="0"/>
              <a:t>Hobbies</a:t>
            </a:r>
            <a:r>
              <a:rPr lang="en-US" dirty="0" smtClean="0"/>
              <a:t>- I absolutely love sustaining ecosystems,  baking,  productively thinking, and researching interesting phenomena.  Most importantly, I love instructing.</a:t>
            </a:r>
            <a:endParaRPr dirty="0"/>
          </a:p>
        </p:txBody>
      </p:sp>
      <p:pic>
        <p:nvPicPr>
          <p:cNvPr id="151" name="Google Shape;15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0350" y="5617400"/>
            <a:ext cx="2052275" cy="10122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75" y="1210800"/>
            <a:ext cx="5123675" cy="421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630382"/>
            <a:ext cx="10018713" cy="1752599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legreya" panose="020B0604020202020204" charset="0"/>
              </a:rPr>
              <a:t>Hobby Pictures</a:t>
            </a:r>
            <a:endParaRPr lang="en-US" sz="5400" dirty="0">
              <a:latin typeface="Alegreya" panose="020B06040202020202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1881" y="2323612"/>
            <a:ext cx="4191001" cy="46369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34" y="2596242"/>
            <a:ext cx="3522804" cy="42617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9075" y="2075204"/>
            <a:ext cx="4045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My Citrus Pound Cake</a:t>
            </a:r>
            <a:endParaRPr lang="en-US" sz="2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3" y="2546567"/>
            <a:ext cx="3172692" cy="42617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25837" y="2063324"/>
            <a:ext cx="616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Sustaining Ecosystems:  Before and After Pictures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52880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>
            <a:spLocks noGrp="1"/>
          </p:cNvSpPr>
          <p:nvPr>
            <p:ph type="title"/>
          </p:nvPr>
        </p:nvSpPr>
        <p:spPr>
          <a:xfrm>
            <a:off x="1484300" y="0"/>
            <a:ext cx="100188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5300" b="1">
                <a:latin typeface="Alegreya"/>
                <a:ea typeface="Alegreya"/>
                <a:cs typeface="Alegreya"/>
                <a:sym typeface="Alegreya"/>
              </a:rPr>
              <a:t>SCHEDULE</a:t>
            </a:r>
            <a:endParaRPr/>
          </a:p>
        </p:txBody>
      </p:sp>
      <p:graphicFrame>
        <p:nvGraphicFramePr>
          <p:cNvPr id="157" name="Google Shape;157;p3"/>
          <p:cNvGraphicFramePr/>
          <p:nvPr>
            <p:extLst>
              <p:ext uri="{D42A27DB-BD31-4B8C-83A1-F6EECF244321}">
                <p14:modId xmlns:p14="http://schemas.microsoft.com/office/powerpoint/2010/main" val="267763706"/>
              </p:ext>
            </p:extLst>
          </p:nvPr>
        </p:nvGraphicFramePr>
        <p:xfrm>
          <a:off x="2293025" y="1225975"/>
          <a:ext cx="8401350" cy="4267750"/>
        </p:xfrm>
        <a:graphic>
          <a:graphicData uri="http://schemas.openxmlformats.org/drawingml/2006/table">
            <a:tbl>
              <a:tblPr>
                <a:noFill/>
                <a:tableStyleId>{99BB14D7-D6AC-4C25-A73E-8637EA63CFC6}</a:tableStyleId>
              </a:tblPr>
              <a:tblGrid>
                <a:gridCol w="420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3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orbel"/>
                        <a:buNone/>
                      </a:pPr>
                      <a:r>
                        <a:rPr lang="en-US" sz="3500" b="1" u="sng">
                          <a:solidFill>
                            <a:schemeClr val="dk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FALL</a:t>
                      </a:r>
                      <a:endParaRPr sz="100" u="sng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500" b="1" u="sng">
                          <a:solidFill>
                            <a:schemeClr val="dk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SPRING</a:t>
                      </a:r>
                      <a:endParaRPr u="sng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Pre-AP Biology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Pre-AP Biology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Pre-AP Biology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Pre-AP Biology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Career Prep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Pre-AP</a:t>
                      </a:r>
                      <a:r>
                        <a:rPr lang="en-US" baseline="0" dirty="0" smtClean="0"/>
                        <a:t> Biology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8" name="Google Shape;15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9600" y="5726550"/>
            <a:ext cx="2052275" cy="10122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>
            <a:spLocks noGrp="1"/>
          </p:cNvSpPr>
          <p:nvPr>
            <p:ph type="title"/>
          </p:nvPr>
        </p:nvSpPr>
        <p:spPr>
          <a:xfrm>
            <a:off x="1653000" y="249125"/>
            <a:ext cx="10018800" cy="12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5300" b="1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CONTACT    INFORMATION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endParaRPr/>
          </a:p>
        </p:txBody>
      </p:sp>
      <p:sp>
        <p:nvSpPr>
          <p:cNvPr id="164" name="Google Shape;164;p4"/>
          <p:cNvSpPr txBox="1">
            <a:spLocks noGrp="1"/>
          </p:cNvSpPr>
          <p:nvPr>
            <p:ph type="body" idx="1"/>
          </p:nvPr>
        </p:nvSpPr>
        <p:spPr>
          <a:xfrm>
            <a:off x="1484300" y="1518475"/>
            <a:ext cx="10018800" cy="4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4700" b="1" u="sng" dirty="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EMAIL</a:t>
            </a:r>
            <a:r>
              <a:rPr lang="en-US" sz="4700" b="1" u="sng" dirty="0" smtClean="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: pwilliams@madisoncity.k12.al.us</a:t>
            </a:r>
            <a:endParaRPr sz="800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 sz="800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 sz="800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 sz="800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 sz="800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800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700" b="1" u="sng" dirty="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PHONE</a:t>
            </a:r>
            <a:r>
              <a:rPr lang="en-US" sz="4700" b="1" u="sng" dirty="0" smtClean="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:  (256) 216-5313 Ext. 95215</a:t>
            </a:r>
            <a:endParaRPr sz="1800" u="sng" dirty="0"/>
          </a:p>
        </p:txBody>
      </p:sp>
      <p:pic>
        <p:nvPicPr>
          <p:cNvPr id="165" name="Google Shape;16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0350" y="5617400"/>
            <a:ext cx="2052275" cy="10122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>
            <a:spLocks noGrp="1"/>
          </p:cNvSpPr>
          <p:nvPr>
            <p:ph type="title"/>
          </p:nvPr>
        </p:nvSpPr>
        <p:spPr>
          <a:xfrm>
            <a:off x="1484263" y="168724"/>
            <a:ext cx="100188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2700" b="1" dirty="0" smtClean="0">
                <a:latin typeface="Alegreya"/>
                <a:ea typeface="Alegreya"/>
                <a:cs typeface="Alegreya"/>
                <a:sym typeface="Alegreya"/>
              </a:rPr>
              <a:t>Imperative Information</a:t>
            </a:r>
            <a:endParaRPr b="1" dirty="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71" name="Google Shape;171;p5"/>
          <p:cNvSpPr txBox="1">
            <a:spLocks noGrp="1"/>
          </p:cNvSpPr>
          <p:nvPr>
            <p:ph type="body" idx="1"/>
          </p:nvPr>
        </p:nvSpPr>
        <p:spPr>
          <a:xfrm>
            <a:off x="1484263" y="1141349"/>
            <a:ext cx="10018800" cy="548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b="1" u="sng" dirty="0" smtClean="0"/>
              <a:t>Personal </a:t>
            </a:r>
            <a:r>
              <a:rPr lang="en-US" b="1" u="sng" dirty="0"/>
              <a:t>mission </a:t>
            </a:r>
            <a:r>
              <a:rPr lang="en-US" b="1" u="sng" dirty="0" smtClean="0"/>
              <a:t>statement</a:t>
            </a:r>
            <a:r>
              <a:rPr lang="en-US" b="1" dirty="0" smtClean="0"/>
              <a:t>: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I plan to instill  that you can achieve learning Pre-AP Biology in a rich culture of learning as long as your are accountable, engaged, and you are responsible for doing your part thoroughly.</a:t>
            </a:r>
          </a:p>
          <a:p>
            <a:pPr marL="342900" indent="-342900"/>
            <a:r>
              <a:rPr lang="en-US" b="1" dirty="0" smtClean="0"/>
              <a:t> </a:t>
            </a:r>
            <a:r>
              <a:rPr lang="en-US" b="1" u="sng" dirty="0" smtClean="0"/>
              <a:t>Goal This Year</a:t>
            </a:r>
            <a:r>
              <a:rPr lang="en-US" b="1" dirty="0" smtClean="0"/>
              <a:t>: I </a:t>
            </a:r>
            <a:r>
              <a:rPr lang="en-US" b="1" dirty="0"/>
              <a:t>am a Confident and Self-Reflective Learner because I am </a:t>
            </a:r>
            <a:r>
              <a:rPr lang="en-US" b="1" dirty="0" smtClean="0"/>
              <a:t> Original</a:t>
            </a:r>
            <a:r>
              <a:rPr lang="en-US" b="1" dirty="0"/>
              <a:t>, Innovative, and Productive</a:t>
            </a:r>
            <a:r>
              <a:rPr lang="en-US" b="1" dirty="0" smtClean="0"/>
              <a:t>!!!!!!!!!!!</a:t>
            </a:r>
          </a:p>
          <a:p>
            <a:pPr>
              <a:spcBef>
                <a:spcPts val="0"/>
              </a:spcBef>
            </a:pPr>
            <a:r>
              <a:rPr lang="en-US" b="1" u="sng" dirty="0" smtClean="0"/>
              <a:t>Complaining:</a:t>
            </a:r>
            <a:r>
              <a:rPr lang="en-US" b="1" dirty="0" smtClean="0"/>
              <a:t> </a:t>
            </a:r>
            <a:r>
              <a:rPr lang="en-US" b="1" dirty="0"/>
              <a:t>A</a:t>
            </a:r>
            <a:r>
              <a:rPr lang="en-US" b="1" dirty="0" smtClean="0"/>
              <a:t>s you have transitioned from eighth grade to  high school, this learning curve can be challenging, but there is a work-around.  We will work together!  No complaining as we work  to find solutions to problems. </a:t>
            </a:r>
          </a:p>
          <a:p>
            <a:pPr>
              <a:spcBef>
                <a:spcPts val="0"/>
              </a:spcBef>
            </a:pPr>
            <a:r>
              <a:rPr lang="en-US" b="1" u="sng" dirty="0" smtClean="0"/>
              <a:t>Favorite quote</a:t>
            </a:r>
            <a:r>
              <a:rPr lang="en-US" dirty="0" smtClean="0"/>
              <a:t>: </a:t>
            </a:r>
            <a:r>
              <a:rPr lang="en-US" dirty="0"/>
              <a:t>One minute lost can never be regained- </a:t>
            </a:r>
            <a:r>
              <a:rPr lang="en-US" dirty="0" smtClean="0"/>
              <a:t>Kathryn Lang</a:t>
            </a:r>
            <a:endParaRPr lang="en-US" dirty="0"/>
          </a:p>
          <a:p>
            <a:pPr marL="62865" indent="0">
              <a:spcBef>
                <a:spcPts val="0"/>
              </a:spcBef>
              <a:buNone/>
            </a:pPr>
            <a:endParaRPr lang="en-US" dirty="0" smtClean="0"/>
          </a:p>
          <a:p>
            <a:pPr marL="62865" lvl="0" indent="0" algn="l" rtl="0">
              <a:spcBef>
                <a:spcPts val="0"/>
              </a:spcBef>
              <a:spcAft>
                <a:spcPts val="0"/>
              </a:spcAft>
              <a:buSzPts val="2610"/>
              <a:buNone/>
            </a:pPr>
            <a:endParaRPr dirty="0"/>
          </a:p>
        </p:txBody>
      </p:sp>
      <p:sp>
        <p:nvSpPr>
          <p:cNvPr id="172" name="Google Shape;172;p5"/>
          <p:cNvSpPr/>
          <p:nvPr/>
        </p:nvSpPr>
        <p:spPr>
          <a:xfrm>
            <a:off x="5994550" y="5508225"/>
            <a:ext cx="347400" cy="327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" name="Google Shape;17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6836" y="5508225"/>
            <a:ext cx="1330037" cy="8925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173288" y="685800"/>
            <a:ext cx="10018712" cy="1752600"/>
          </a:xfrm>
        </p:spPr>
        <p:txBody>
          <a:bodyPr/>
          <a:lstStyle/>
          <a:p>
            <a:r>
              <a:rPr lang="en-US" dirty="0" smtClean="0"/>
              <a:t>Virtual Learning Expectations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25782" y="1801091"/>
            <a:ext cx="913014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rbel" panose="020B0503020204020204" pitchFamily="34" charset="0"/>
              </a:rPr>
              <a:t>1.	Time Management-</a:t>
            </a:r>
            <a:r>
              <a:rPr lang="en-US" sz="2000" dirty="0" smtClean="0">
                <a:latin typeface="Corbel" panose="020B0503020204020204" pitchFamily="34" charset="0"/>
              </a:rPr>
              <a:t>Be on time and in a quiet place. Log on before each 	class starts.</a:t>
            </a:r>
          </a:p>
          <a:p>
            <a:r>
              <a:rPr lang="en-US" sz="2000" b="1" dirty="0" smtClean="0">
                <a:latin typeface="Corbel" panose="020B0503020204020204" pitchFamily="34" charset="0"/>
              </a:rPr>
              <a:t>2.	Virtual Location</a:t>
            </a:r>
            <a:r>
              <a:rPr lang="en-US" sz="2000" dirty="0" smtClean="0">
                <a:latin typeface="Corbel" panose="020B0503020204020204" pitchFamily="34" charset="0"/>
              </a:rPr>
              <a:t>-Find a quiet and suitable place like a table or desk. </a:t>
            </a:r>
          </a:p>
          <a:p>
            <a:r>
              <a:rPr lang="en-US" sz="2000" b="1" dirty="0" smtClean="0">
                <a:latin typeface="Corbel" panose="020B0503020204020204" pitchFamily="34" charset="0"/>
              </a:rPr>
              <a:t>3.  	Be Prepared- </a:t>
            </a:r>
            <a:r>
              <a:rPr lang="en-US" sz="2000" dirty="0" smtClean="0">
                <a:latin typeface="Corbel" panose="020B0503020204020204" pitchFamily="34" charset="0"/>
              </a:rPr>
              <a:t>Make sure that your computer is charged and camera is on. 	Use headphones if you have them.</a:t>
            </a:r>
          </a:p>
          <a:p>
            <a:r>
              <a:rPr lang="en-US" sz="2000" b="1" dirty="0" smtClean="0">
                <a:latin typeface="Corbel" panose="020B0503020204020204" pitchFamily="34" charset="0"/>
              </a:rPr>
              <a:t>4.	Presentations</a:t>
            </a:r>
            <a:r>
              <a:rPr lang="en-US" sz="2000" dirty="0" smtClean="0">
                <a:latin typeface="Corbel" panose="020B0503020204020204" pitchFamily="34" charset="0"/>
              </a:rPr>
              <a:t>- Wear appropriate clothing.  Sit straight up and be in camera 	view.</a:t>
            </a:r>
          </a:p>
          <a:p>
            <a:r>
              <a:rPr lang="en-US" sz="2000" b="1" dirty="0">
                <a:latin typeface="Corbel" panose="020B0503020204020204" pitchFamily="34" charset="0"/>
              </a:rPr>
              <a:t>5</a:t>
            </a:r>
            <a:r>
              <a:rPr lang="en-US" sz="2000" b="1" dirty="0" smtClean="0">
                <a:latin typeface="Corbel" panose="020B0503020204020204" pitchFamily="34" charset="0"/>
              </a:rPr>
              <a:t>. 	Mute Yourself- </a:t>
            </a:r>
            <a:r>
              <a:rPr lang="en-US" sz="2000" dirty="0" smtClean="0">
                <a:latin typeface="Corbel" panose="020B0503020204020204" pitchFamily="34" charset="0"/>
              </a:rPr>
              <a:t>Specifically when the instructor or other classmates are 	speaking.</a:t>
            </a:r>
          </a:p>
          <a:p>
            <a:r>
              <a:rPr lang="en-US" sz="2000" b="1" dirty="0">
                <a:latin typeface="Corbel" panose="020B0503020204020204" pitchFamily="34" charset="0"/>
              </a:rPr>
              <a:t>6</a:t>
            </a:r>
            <a:r>
              <a:rPr lang="en-US" sz="2000" b="1" dirty="0" smtClean="0">
                <a:latin typeface="Corbel" panose="020B0503020204020204" pitchFamily="34" charset="0"/>
              </a:rPr>
              <a:t>. 	Participation</a:t>
            </a:r>
            <a:r>
              <a:rPr lang="en-US" sz="2000" dirty="0" smtClean="0">
                <a:latin typeface="Corbel" panose="020B0503020204020204" pitchFamily="34" charset="0"/>
              </a:rPr>
              <a:t>-Be focused and attentive.</a:t>
            </a:r>
          </a:p>
          <a:p>
            <a:r>
              <a:rPr lang="en-US" sz="2000" b="1" dirty="0" smtClean="0">
                <a:latin typeface="Corbel" panose="020B0503020204020204" pitchFamily="34" charset="0"/>
              </a:rPr>
              <a:t>7.	 Chatting</a:t>
            </a:r>
            <a:r>
              <a:rPr lang="en-US" sz="2000" dirty="0" smtClean="0">
                <a:latin typeface="Corbel" panose="020B0503020204020204" pitchFamily="34" charset="0"/>
              </a:rPr>
              <a:t>- Raise your hand to speak.  Type questions in the chat.</a:t>
            </a:r>
          </a:p>
          <a:p>
            <a:r>
              <a:rPr lang="en-US" sz="2000" b="1" dirty="0" smtClean="0">
                <a:latin typeface="Corbel" panose="020B0503020204020204" pitchFamily="34" charset="0"/>
              </a:rPr>
              <a:t>8.	Communications</a:t>
            </a:r>
            <a:r>
              <a:rPr lang="en-US" sz="2000" dirty="0" smtClean="0">
                <a:latin typeface="Corbel" panose="020B0503020204020204" pitchFamily="34" charset="0"/>
              </a:rPr>
              <a:t>- Speak clearly and with volume.  Look up when speaking.</a:t>
            </a:r>
          </a:p>
          <a:p>
            <a:r>
              <a:rPr lang="en-US" sz="2000" b="1" dirty="0" smtClean="0">
                <a:latin typeface="Corbel" panose="020B0503020204020204" pitchFamily="34" charset="0"/>
              </a:rPr>
              <a:t>9.	Jet Core Values: </a:t>
            </a:r>
            <a:r>
              <a:rPr lang="en-US" sz="2000" dirty="0" smtClean="0">
                <a:latin typeface="Corbel" panose="020B0503020204020204" pitchFamily="34" charset="0"/>
              </a:rPr>
              <a:t>Jets are respectful, resourceful, and responsible.</a:t>
            </a:r>
          </a:p>
          <a:p>
            <a:pPr marL="457200" indent="-457200">
              <a:buAutoNum type="arabicPeriod" startAt="3"/>
            </a:pPr>
            <a:endParaRPr lang="en-US" sz="2400" dirty="0" smtClean="0">
              <a:latin typeface="Corbel" panose="020B0503020204020204" pitchFamily="34" charset="0"/>
            </a:endParaRPr>
          </a:p>
          <a:p>
            <a:pPr marL="457200" indent="-457200">
              <a:buAutoNum type="arabicPeriod" startAt="3"/>
            </a:pPr>
            <a:endParaRPr lang="en-US" sz="2400" dirty="0" smtClean="0">
              <a:latin typeface="Corbel" panose="020B0503020204020204" pitchFamily="34" charset="0"/>
            </a:endParaRPr>
          </a:p>
          <a:p>
            <a:endParaRPr lang="en-US" sz="4000" dirty="0" smtClean="0">
              <a:latin typeface="Corbel" panose="020B0503020204020204" pitchFamily="34" charset="0"/>
            </a:endParaRPr>
          </a:p>
          <a:p>
            <a:pPr marL="742950" indent="-742950">
              <a:buAutoNum type="arabicPeriod"/>
            </a:pPr>
            <a:endParaRPr lang="en-US" sz="4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9013"/>
      </p:ext>
    </p:extLst>
  </p:cSld>
  <p:clrMapOvr>
    <a:masterClrMapping/>
  </p:clrMapOvr>
</p:sld>
</file>

<file path=ppt/theme/theme1.xml><?xml version="1.0" encoding="utf-8"?>
<a:theme xmlns:a="http://schemas.openxmlformats.org/drawingml/2006/main" name="Parallax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426</Words>
  <Application>Microsoft Office PowerPoint</Application>
  <PresentationFormat>Widescreen</PresentationFormat>
  <Paragraphs>49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Corbel</vt:lpstr>
      <vt:lpstr>Arial</vt:lpstr>
      <vt:lpstr>Alegreya</vt:lpstr>
      <vt:lpstr>Parallax</vt:lpstr>
      <vt:lpstr>Mrs. P. Williams’ Pre-AP Biology Class</vt:lpstr>
      <vt:lpstr>ABOUT ME</vt:lpstr>
      <vt:lpstr>Hobby Pictures</vt:lpstr>
      <vt:lpstr>SCHEDULE</vt:lpstr>
      <vt:lpstr>CONTACT    INFORMATION </vt:lpstr>
      <vt:lpstr>Imperative Information</vt:lpstr>
      <vt:lpstr>Virtual Learning Expectations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P. Williams Pre-AP Biology Class</dc:title>
  <dc:creator>Flanagan, Jennifer L.</dc:creator>
  <cp:lastModifiedBy>Williams, Patricia</cp:lastModifiedBy>
  <cp:revision>15</cp:revision>
  <dcterms:created xsi:type="dcterms:W3CDTF">2020-07-23T17:19:59Z</dcterms:created>
  <dcterms:modified xsi:type="dcterms:W3CDTF">2020-08-07T19:14:56Z</dcterms:modified>
</cp:coreProperties>
</file>